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74" r:id="rId3"/>
    <p:sldId id="273" r:id="rId4"/>
    <p:sldId id="275" r:id="rId5"/>
    <p:sldId id="278" r:id="rId6"/>
    <p:sldId id="276" r:id="rId7"/>
    <p:sldId id="277" r:id="rId8"/>
    <p:sldId id="279" r:id="rId9"/>
    <p:sldId id="272" r:id="rId10"/>
    <p:sldId id="280" r:id="rId11"/>
    <p:sldId id="282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352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7"/>
    <p:restoredTop sz="96928"/>
  </p:normalViewPr>
  <p:slideViewPr>
    <p:cSldViewPr snapToObjects="1">
      <p:cViewPr>
        <p:scale>
          <a:sx n="131" d="100"/>
          <a:sy n="131" d="100"/>
        </p:scale>
        <p:origin x="88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4T23:00:28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39 16383,'60'0'0,"-1"0"0,10 0 0,-1 0 0,-11 0 0,1 0 0,18 0 0,1 0 0,-14 0 0,-2 0 0,6 0 0,-2 0 0,-12 0 0,-2 0 0,32 0 0,-15 0 0,-15 0 0,-16-6 0,-3 2 0,-3-6 0,-2 4 0,-5 2 0,-2 0 0,-11 3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4T23:00:30.4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16383,'52'0'0,"20"0"0,6 0 0,-29 0 0,2 0 0,8 0 0,-3 0 0,12 0 0,-14 0 0,2 0 0,18 0 0,-16 0 0,2 0 0,36 0 0,-18 4 0,-31 0 0,-19 2 0,-13-2 0,-7-2 0,18-1 0,-10 0 0,11 0 0,-15 1 0,-5-2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E8B9-81F1-424D-AE77-F968A2DCD636}" type="datetimeFigureOut">
              <a:rPr lang="en-US" smtClean="0"/>
              <a:t>11/20/21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34806-D19D-A540-9B0B-614DC5FE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9F00-95C3-E345-9A68-6806DD4786C7}" type="datetime1">
              <a:rPr lang="de-DE" smtClean="0"/>
              <a:t>20.11.21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CF17-46D6-4746-9F83-62838F7FFA9E}" type="datetime1">
              <a:rPr lang="de-DE" smtClean="0"/>
              <a:t>20.11.21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69D5-C56A-D444-8228-920498C21CB5}" type="datetime1">
              <a:rPr lang="de-DE" smtClean="0"/>
              <a:t>20.11.21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11E0-3F60-484C-B31C-C335BE773633}" type="datetime1">
              <a:rPr lang="de-DE" smtClean="0"/>
              <a:t>20.11.21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F0BE-8C02-7A46-B8F9-9A1A359A3221}" type="datetime1">
              <a:rPr lang="de-DE" smtClean="0"/>
              <a:t>20.11.21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5EAB-06EA-2B41-8799-9D715C6BB5C9}" type="datetime1">
              <a:rPr lang="de-DE" smtClean="0"/>
              <a:t>20.11.21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43E9-79E3-0343-886E-B54191E8154C}" type="datetime1">
              <a:rPr lang="de-DE" smtClean="0"/>
              <a:t>20.11.21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FDF0-7FAD-B74F-9C14-35E95702474C}" type="datetime1">
              <a:rPr lang="de-DE" smtClean="0"/>
              <a:t>20.11.21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08E2-633C-6F4C-B416-7B24EADBD5D5}" type="datetime1">
              <a:rPr lang="de-DE" smtClean="0"/>
              <a:t>20.11.21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11A4-CEE1-4642-ABC0-C040FD55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356350"/>
            <a:ext cx="2743200" cy="365125"/>
          </a:xfrm>
        </p:spPr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823F-BF39-4B48-92AC-7573D6900421}" type="datetime1">
              <a:rPr lang="de-DE" smtClean="0"/>
              <a:t>20.11.21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BCCA-5C2C-1E48-9D3E-EC5297EB8560}" type="datetime1">
              <a:rPr lang="de-DE" smtClean="0"/>
              <a:t>20.11.21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09A-B1E7-BF49-A4A8-79F389F3B4B8}" type="datetime1">
              <a:rPr lang="de-DE" smtClean="0"/>
              <a:t>20.11.21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00CA07-45C7-8142-9F4D-3A07AD48DF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NUL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9E79-5F35-7E4E-853A-E0D3A9F5C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The Berlin Real Estate Market:</a:t>
            </a:r>
            <a:b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What Drives Prices?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494D-854A-C54C-A5AE-27D3E4339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IDS702 Final Project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Moritz Wilksch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CDC5C-02CF-3F40-801E-F1FE2B0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B0B4A-6F3A-9F4B-A708-85A28F48E867}"/>
              </a:ext>
            </a:extLst>
          </p:cNvPr>
          <p:cNvSpPr/>
          <p:nvPr/>
        </p:nvSpPr>
        <p:spPr>
          <a:xfrm>
            <a:off x="11568608" y="6356350"/>
            <a:ext cx="438944" cy="31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9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5F63564-B85A-7146-B367-313D7A9B2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26" y="932999"/>
            <a:ext cx="9560602" cy="5736361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A92B00-E17C-CF4C-817D-9C1DCCC829C7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3D3C8-F2AB-A14D-B100-87C0BF6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B4E15-6242-D541-9199-7FA44EE8F4D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A725D-499F-764F-9716-299E65AF1CDB}"/>
                </a:ext>
              </a:extLst>
            </p:cNvPr>
            <p:cNvSpPr txBox="1"/>
            <p:nvPr/>
          </p:nvSpPr>
          <p:spPr>
            <a:xfrm>
              <a:off x="460713" y="332656"/>
              <a:ext cx="510396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Modeling </a:t>
              </a:r>
              <a:r>
                <a:rPr lang="en-US" sz="36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(Hierarchical)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33E258-DEC9-CA46-B975-07B9968A378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2ED7D7-480B-CC43-B9BF-217F10FDB8D6}"/>
              </a:ext>
            </a:extLst>
          </p:cNvPr>
          <p:cNvSpPr txBox="1"/>
          <p:nvPr/>
        </p:nvSpPr>
        <p:spPr>
          <a:xfrm>
            <a:off x="9581176" y="418870"/>
            <a:ext cx="21095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1CCA4D-E360-3E4E-8C72-AA48CA4A49D5}"/>
              </a:ext>
            </a:extLst>
          </p:cNvPr>
          <p:cNvGrpSpPr/>
          <p:nvPr/>
        </p:nvGrpSpPr>
        <p:grpSpPr>
          <a:xfrm>
            <a:off x="1487488" y="4869160"/>
            <a:ext cx="1310864" cy="184666"/>
            <a:chOff x="1184736" y="4900518"/>
            <a:chExt cx="1310864" cy="1846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81B7A2-6237-5048-BA19-5B78513CB65C}"/>
                </a:ext>
              </a:extLst>
            </p:cNvPr>
            <p:cNvSpPr txBox="1"/>
            <p:nvPr/>
          </p:nvSpPr>
          <p:spPr>
            <a:xfrm>
              <a:off x="1184736" y="4900518"/>
              <a:ext cx="66524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live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DDF9254-54F2-F043-AC2A-9C910EDDF326}"/>
                </a:ext>
              </a:extLst>
            </p:cNvPr>
            <p:cNvCxnSpPr>
              <a:cxnSpLocks/>
            </p:cNvCxnSpPr>
            <p:nvPr/>
          </p:nvCxnSpPr>
          <p:spPr>
            <a:xfrm>
              <a:off x="1931405" y="4992851"/>
              <a:ext cx="56419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C42B7-1ABC-0D4E-8B7C-92DEE6583725}"/>
              </a:ext>
            </a:extLst>
          </p:cNvPr>
          <p:cNvGrpSpPr/>
          <p:nvPr/>
        </p:nvGrpSpPr>
        <p:grpSpPr>
          <a:xfrm>
            <a:off x="9296751" y="5373216"/>
            <a:ext cx="2380041" cy="219421"/>
            <a:chOff x="9260955" y="5445224"/>
            <a:chExt cx="2163674" cy="2194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45DC27-DA72-EA4D-9B68-BB72B07CE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955" y="5445224"/>
              <a:ext cx="219421" cy="219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5F7229-EF25-574B-BEAF-FF2F383C106D}"/>
                </a:ext>
              </a:extLst>
            </p:cNvPr>
            <p:cNvSpPr txBox="1"/>
            <p:nvPr/>
          </p:nvSpPr>
          <p:spPr>
            <a:xfrm>
              <a:off x="9581176" y="5472937"/>
              <a:ext cx="1843453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non-significant random slope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44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51350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2FA20A8-1F90-4D4B-B443-CB088222C0FB}"/>
              </a:ext>
            </a:extLst>
          </p:cNvPr>
          <p:cNvGrpSpPr/>
          <p:nvPr/>
        </p:nvGrpSpPr>
        <p:grpSpPr>
          <a:xfrm>
            <a:off x="460714" y="1026866"/>
            <a:ext cx="5209425" cy="373028"/>
            <a:chOff x="443052" y="1217076"/>
            <a:chExt cx="5209425" cy="3730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67D2EF-ABA2-0745-8963-662DD57C2854}"/>
                </a:ext>
              </a:extLst>
            </p:cNvPr>
            <p:cNvSpPr txBox="1"/>
            <p:nvPr/>
          </p:nvSpPr>
          <p:spPr>
            <a:xfrm>
              <a:off x="443052" y="1217076"/>
              <a:ext cx="76302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 err="1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ToDo</a:t>
              </a:r>
              <a:endPara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00007-C5AE-0C43-AEF1-92291D85FCA6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0D62EF-4B0F-EF44-AC1B-2412D37E582F}"/>
              </a:ext>
            </a:extLst>
          </p:cNvPr>
          <p:cNvGrpSpPr/>
          <p:nvPr/>
        </p:nvGrpSpPr>
        <p:grpSpPr>
          <a:xfrm>
            <a:off x="6521862" y="1030562"/>
            <a:ext cx="5209425" cy="373028"/>
            <a:chOff x="443052" y="121707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AFFF8E-0C64-B24B-B877-3CD4572AE50D}"/>
                </a:ext>
              </a:extLst>
            </p:cNvPr>
            <p:cNvSpPr txBox="1"/>
            <p:nvPr/>
          </p:nvSpPr>
          <p:spPr>
            <a:xfrm>
              <a:off x="443052" y="1217076"/>
              <a:ext cx="76302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 err="1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ToDo</a:t>
              </a:r>
              <a:endPara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29DBEF-AD64-A444-9AFD-9C878BBC776C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D71B75B-3B77-E841-B55F-89986B2C9D23}"/>
              </a:ext>
            </a:extLst>
          </p:cNvPr>
          <p:cNvSpPr txBox="1"/>
          <p:nvPr/>
        </p:nvSpPr>
        <p:spPr>
          <a:xfrm>
            <a:off x="6527260" y="1614790"/>
            <a:ext cx="520402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Assess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hierarchical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Try out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 slopes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Repeat analysis for properties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 sale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compare results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773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155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This is a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2FA20A8-1F90-4D4B-B443-CB088222C0FB}"/>
              </a:ext>
            </a:extLst>
          </p:cNvPr>
          <p:cNvGrpSpPr/>
          <p:nvPr/>
        </p:nvGrpSpPr>
        <p:grpSpPr>
          <a:xfrm>
            <a:off x="443052" y="1217076"/>
            <a:ext cx="5209425" cy="373028"/>
            <a:chOff x="443052" y="1217076"/>
            <a:chExt cx="5209425" cy="3730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67D2EF-ABA2-0745-8963-662DD57C2854}"/>
                </a:ext>
              </a:extLst>
            </p:cNvPr>
            <p:cNvSpPr txBox="1"/>
            <p:nvPr/>
          </p:nvSpPr>
          <p:spPr>
            <a:xfrm>
              <a:off x="443052" y="1217076"/>
              <a:ext cx="148919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Univariate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00007-C5AE-0C43-AEF1-92291D85FCA6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30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6BCB0-C2D1-5948-AB7E-25BE4BF1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012194-13A4-4A49-955F-CF4ECC81C967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73763-F646-4542-952B-8CB3C0AF7243}"/>
                </a:ext>
              </a:extLst>
            </p:cNvPr>
            <p:cNvSpPr txBox="1"/>
            <p:nvPr/>
          </p:nvSpPr>
          <p:spPr>
            <a:xfrm>
              <a:off x="460713" y="332656"/>
              <a:ext cx="515525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The Research Question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6E7C505-8B6C-AE4B-9AB2-C00B15EECC2F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DF8A70-BED6-1246-B2FF-50A80CE2DD05}"/>
              </a:ext>
            </a:extLst>
          </p:cNvPr>
          <p:cNvSpPr txBox="1"/>
          <p:nvPr/>
        </p:nvSpPr>
        <p:spPr>
          <a:xfrm>
            <a:off x="1017687" y="3152001"/>
            <a:ext cx="1015662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Which factors determine the price of a listing?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F549C6-72D5-3B40-814F-EFA329ED4AC4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0DDF8-B7A6-E44F-A96E-9E784965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46545-5E1A-3C4C-AAE4-74670AF0E322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005BD2-B5AB-0B41-8ED7-259E566B23D9}"/>
                </a:ext>
              </a:extLst>
            </p:cNvPr>
            <p:cNvSpPr txBox="1"/>
            <p:nvPr/>
          </p:nvSpPr>
          <p:spPr>
            <a:xfrm>
              <a:off x="460713" y="332656"/>
              <a:ext cx="269304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C9BA49-A6E5-F743-BE01-9ED91E907E9B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045DB-F853-3241-9F2C-978F21CAF5D1}"/>
              </a:ext>
            </a:extLst>
          </p:cNvPr>
          <p:cNvGrpSpPr/>
          <p:nvPr/>
        </p:nvGrpSpPr>
        <p:grpSpPr>
          <a:xfrm>
            <a:off x="466617" y="1158451"/>
            <a:ext cx="5209425" cy="373028"/>
            <a:chOff x="460713" y="1147906"/>
            <a:chExt cx="5209425" cy="373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442ABA-4D5F-6141-A20F-D6DFF86E604F}"/>
                </a:ext>
              </a:extLst>
            </p:cNvPr>
            <p:cNvSpPr txBox="1"/>
            <p:nvPr/>
          </p:nvSpPr>
          <p:spPr>
            <a:xfrm>
              <a:off x="460713" y="1147906"/>
              <a:ext cx="162544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Market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97170EA-5F6E-F845-BEC0-E5BED4C1C7CC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69701E5-FA61-5340-85C7-70A6E06A1173}"/>
              </a:ext>
            </a:extLst>
          </p:cNvPr>
          <p:cNvGrpSpPr/>
          <p:nvPr/>
        </p:nvGrpSpPr>
        <p:grpSpPr>
          <a:xfrm>
            <a:off x="6515960" y="1158451"/>
            <a:ext cx="5209425" cy="373028"/>
            <a:chOff x="460713" y="1147906"/>
            <a:chExt cx="5209425" cy="3730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122CF1-E4B5-8D44-B921-5C9B28A779E1}"/>
                </a:ext>
              </a:extLst>
            </p:cNvPr>
            <p:cNvSpPr txBox="1"/>
            <p:nvPr/>
          </p:nvSpPr>
          <p:spPr>
            <a:xfrm>
              <a:off x="460713" y="1147906"/>
              <a:ext cx="130003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Data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E836C5-9251-2A4D-B1C6-152E62F7FBD4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0007A5-7BB5-5B42-89BF-66BA3C8118A7}"/>
              </a:ext>
            </a:extLst>
          </p:cNvPr>
          <p:cNvGrpSpPr/>
          <p:nvPr/>
        </p:nvGrpSpPr>
        <p:grpSpPr>
          <a:xfrm>
            <a:off x="466617" y="3501009"/>
            <a:ext cx="5179756" cy="2548106"/>
            <a:chOff x="450751" y="2540826"/>
            <a:chExt cx="5209425" cy="25627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9F1720-6B4D-6248-AF9F-127704AD8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50751" y="2540826"/>
              <a:ext cx="5209425" cy="256270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E690B8-8233-5C41-8C8D-D122B3BE16A4}"/>
                    </a:ext>
                  </a:extLst>
                </p14:cNvPr>
                <p14:cNvContentPartPr/>
                <p14:nvPr/>
              </p14:nvContentPartPr>
              <p14:xfrm>
                <a:off x="2373660" y="4636380"/>
                <a:ext cx="466920" cy="1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E690B8-8233-5C41-8C8D-D122B3BE16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9325" y="4528740"/>
                  <a:ext cx="575228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954A38-4084-934B-8C76-83A668FF85BA}"/>
                    </a:ext>
                  </a:extLst>
                </p14:cNvPr>
                <p14:cNvContentPartPr/>
                <p14:nvPr/>
              </p14:nvContentPartPr>
              <p14:xfrm>
                <a:off x="4588740" y="4663740"/>
                <a:ext cx="415800" cy="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954A38-4084-934B-8C76-83A668FF85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4773" y="4555740"/>
                  <a:ext cx="524096" cy="22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185FB09-4451-A24E-AB5F-88985EA8F2EB}"/>
              </a:ext>
            </a:extLst>
          </p:cNvPr>
          <p:cNvSpPr txBox="1"/>
          <p:nvPr/>
        </p:nvSpPr>
        <p:spPr>
          <a:xfrm>
            <a:off x="471638" y="1751798"/>
            <a:ext cx="517473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Prices for buying and renting have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doubled or tripled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past 10 years [1]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Finding affordable housing is hard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DFBE4-149C-E14E-BC14-8B4C4C70625C}"/>
              </a:ext>
            </a:extLst>
          </p:cNvPr>
          <p:cNvSpPr txBox="1"/>
          <p:nvPr/>
        </p:nvSpPr>
        <p:spPr>
          <a:xfrm>
            <a:off x="362422" y="6490045"/>
            <a:ext cx="345928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guthmann.estate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/market-report/berlin/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7E7766-28E8-1F41-A81D-77698B38B982}"/>
              </a:ext>
            </a:extLst>
          </p:cNvPr>
          <p:cNvGrpSpPr/>
          <p:nvPr/>
        </p:nvGrpSpPr>
        <p:grpSpPr>
          <a:xfrm>
            <a:off x="6673769" y="2126164"/>
            <a:ext cx="5320383" cy="1937064"/>
            <a:chOff x="6687169" y="2356032"/>
            <a:chExt cx="5320383" cy="19370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F33BEAC-E59D-9044-8C40-494E358CB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169" y="2925624"/>
              <a:ext cx="1326348" cy="797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Bay Kleinanzeigen – your online marketplace - Apps on Google Play">
              <a:extLst>
                <a:ext uri="{FF2B5EF4-FFF2-40B4-BE49-F238E27FC236}">
                  <a16:creationId xmlns:a16="http://schemas.microsoft.com/office/drawing/2014/main" id="{1A404114-FBCD-3146-82F1-05DB3D209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488" y="2356032"/>
              <a:ext cx="1937064" cy="1937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7F258F8-4F18-AB45-AEF2-891EA224C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1732" y="3185441"/>
              <a:ext cx="1500541" cy="278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DD8AEE-3381-7F45-B2FD-11A82E7B80E6}"/>
              </a:ext>
            </a:extLst>
          </p:cNvPr>
          <p:cNvSpPr txBox="1"/>
          <p:nvPr/>
        </p:nvSpPr>
        <p:spPr>
          <a:xfrm>
            <a:off x="6558033" y="1751798"/>
            <a:ext cx="51747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Three largest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online real estate marketplaces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AD357C-981C-DB48-BA74-2CCFE978164C}"/>
              </a:ext>
            </a:extLst>
          </p:cNvPr>
          <p:cNvSpPr txBox="1"/>
          <p:nvPr/>
        </p:nvSpPr>
        <p:spPr>
          <a:xfrm>
            <a:off x="6558033" y="3869356"/>
            <a:ext cx="51747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Scraped ~72k listings over 6 months</a:t>
            </a:r>
          </a:p>
        </p:txBody>
      </p:sp>
    </p:spTree>
    <p:extLst>
      <p:ext uri="{BB962C8B-B14F-4D97-AF65-F5344CB8AC3E}">
        <p14:creationId xmlns:p14="http://schemas.microsoft.com/office/powerpoint/2010/main" val="37363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18EBF-3CBE-524D-A7F3-9501B2E4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06957D-70B9-E649-831C-F9B0B95CCB9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81C263-3C63-8E4C-A371-42C9725D0467}"/>
                </a:ext>
              </a:extLst>
            </p:cNvPr>
            <p:cNvSpPr txBox="1"/>
            <p:nvPr/>
          </p:nvSpPr>
          <p:spPr>
            <a:xfrm>
              <a:off x="460713" y="332656"/>
              <a:ext cx="287258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CA734EB-9563-4A41-B423-04A3DB1DBB60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B57D89-3D5F-D045-B2D6-64E084CDB038}"/>
              </a:ext>
            </a:extLst>
          </p:cNvPr>
          <p:cNvGrpSpPr/>
          <p:nvPr/>
        </p:nvGrpSpPr>
        <p:grpSpPr>
          <a:xfrm>
            <a:off x="457737" y="1276480"/>
            <a:ext cx="7665722" cy="1107996"/>
            <a:chOff x="457737" y="2609408"/>
            <a:chExt cx="7665722" cy="11079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CBD20F-826E-8044-A254-B4246C9B8DF9}"/>
                </a:ext>
              </a:extLst>
            </p:cNvPr>
            <p:cNvSpPr/>
            <p:nvPr/>
          </p:nvSpPr>
          <p:spPr>
            <a:xfrm>
              <a:off x="457737" y="2609408"/>
              <a:ext cx="1746855" cy="1107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81AE40-710B-CC44-B211-2CF1B37C235D}"/>
                </a:ext>
              </a:extLst>
            </p:cNvPr>
            <p:cNvSpPr txBox="1"/>
            <p:nvPr/>
          </p:nvSpPr>
          <p:spPr>
            <a:xfrm>
              <a:off x="2408753" y="2609408"/>
              <a:ext cx="5714706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Making missing values explicit</a:t>
              </a:r>
            </a:p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Outlier removal (dirty data from scrape)</a:t>
              </a:r>
            </a:p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Filtering: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Rent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prices vs.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Purchase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prices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1F35AD-8E14-EA41-ADAB-0A9980A2BE41}"/>
              </a:ext>
            </a:extLst>
          </p:cNvPr>
          <p:cNvGrpSpPr/>
          <p:nvPr/>
        </p:nvGrpSpPr>
        <p:grpSpPr>
          <a:xfrm>
            <a:off x="457737" y="3143030"/>
            <a:ext cx="11270574" cy="1107989"/>
            <a:chOff x="460713" y="1138822"/>
            <a:chExt cx="11270574" cy="11079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329CFA-6BB0-6B41-969B-9957E523EBDD}"/>
                </a:ext>
              </a:extLst>
            </p:cNvPr>
            <p:cNvSpPr/>
            <p:nvPr/>
          </p:nvSpPr>
          <p:spPr>
            <a:xfrm>
              <a:off x="460713" y="1138822"/>
              <a:ext cx="1746855" cy="1107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B428FA-6ED3-C743-AAB5-1C1A9AFC5DD8}"/>
                </a:ext>
              </a:extLst>
            </p:cNvPr>
            <p:cNvSpPr txBox="1"/>
            <p:nvPr/>
          </p:nvSpPr>
          <p:spPr>
            <a:xfrm>
              <a:off x="2423592" y="1138823"/>
              <a:ext cx="930769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Independent variables: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768AD7E-8DE6-BC4C-A5F6-17CBC9E7C13A}"/>
                </a:ext>
              </a:extLst>
            </p:cNvPr>
            <p:cNvGrpSpPr/>
            <p:nvPr/>
          </p:nvGrpSpPr>
          <p:grpSpPr>
            <a:xfrm>
              <a:off x="2423592" y="1709786"/>
              <a:ext cx="8254386" cy="365125"/>
              <a:chOff x="2788525" y="1753885"/>
              <a:chExt cx="8254386" cy="36512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38B1FA-54DF-FF46-B2C6-01F52F494A90}"/>
                  </a:ext>
                </a:extLst>
              </p:cNvPr>
              <p:cNvSpPr/>
              <p:nvPr/>
            </p:nvSpPr>
            <p:spPr>
              <a:xfrm>
                <a:off x="2788525" y="1753885"/>
                <a:ext cx="1368152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Object type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CDC97-056D-1C4A-9B16-16E487E80342}"/>
                  </a:ext>
                </a:extLst>
              </p:cNvPr>
              <p:cNvSpPr/>
              <p:nvPr/>
            </p:nvSpPr>
            <p:spPr>
              <a:xfrm>
                <a:off x="4459716" y="1753885"/>
                <a:ext cx="1418519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Private offer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5F1978-C4EB-3D42-A15A-595C40EB0F93}"/>
                  </a:ext>
                </a:extLst>
              </p:cNvPr>
              <p:cNvSpPr/>
              <p:nvPr/>
            </p:nvSpPr>
            <p:spPr>
              <a:xfrm>
                <a:off x="6181274" y="1753885"/>
                <a:ext cx="1418519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Rooms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7F82CF-814A-1B4F-B0DF-1B5A21D57F81}"/>
                  </a:ext>
                </a:extLst>
              </p:cNvPr>
              <p:cNvSpPr/>
              <p:nvPr/>
            </p:nvSpPr>
            <p:spPr>
              <a:xfrm>
                <a:off x="7902832" y="1753885"/>
                <a:ext cx="1418519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Size (sqm)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E3EF2E-D93C-9B4E-B4F4-29C6A87623CA}"/>
                  </a:ext>
                </a:extLst>
              </p:cNvPr>
              <p:cNvSpPr/>
              <p:nvPr/>
            </p:nvSpPr>
            <p:spPr>
              <a:xfrm>
                <a:off x="9624392" y="1753885"/>
                <a:ext cx="1418519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Zip code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65DAAA-F0FA-514F-BD71-0911ED6A4FC3}"/>
              </a:ext>
            </a:extLst>
          </p:cNvPr>
          <p:cNvGrpSpPr/>
          <p:nvPr/>
        </p:nvGrpSpPr>
        <p:grpSpPr>
          <a:xfrm>
            <a:off x="457737" y="5009573"/>
            <a:ext cx="7830446" cy="1125945"/>
            <a:chOff x="457737" y="5009573"/>
            <a:chExt cx="7830446" cy="11259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55B59F-4A4E-6848-A04D-22730401AF49}"/>
                </a:ext>
              </a:extLst>
            </p:cNvPr>
            <p:cNvSpPr/>
            <p:nvPr/>
          </p:nvSpPr>
          <p:spPr>
            <a:xfrm>
              <a:off x="457737" y="5009573"/>
              <a:ext cx="1746855" cy="8611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C60A74-3FD6-9541-B67E-5B1FAFF9DB74}"/>
                </a:ext>
              </a:extLst>
            </p:cNvPr>
            <p:cNvSpPr txBox="1"/>
            <p:nvPr/>
          </p:nvSpPr>
          <p:spPr>
            <a:xfrm>
              <a:off x="2408753" y="5027522"/>
              <a:ext cx="5879430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Hierarchical Linear Model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Varying intercepts (+slopes?) by location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26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18EBF-3CBE-524D-A7F3-9501B2E4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06957D-70B9-E649-831C-F9B0B95CCB9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81C263-3C63-8E4C-A371-42C9725D0467}"/>
                </a:ext>
              </a:extLst>
            </p:cNvPr>
            <p:cNvSpPr txBox="1"/>
            <p:nvPr/>
          </p:nvSpPr>
          <p:spPr>
            <a:xfrm>
              <a:off x="460713" y="332656"/>
              <a:ext cx="30777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CA734EB-9563-4A41-B423-04A3DB1DBB60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832072-2C95-5244-B13A-25A187C5A827}"/>
              </a:ext>
            </a:extLst>
          </p:cNvPr>
          <p:cNvGrpSpPr/>
          <p:nvPr/>
        </p:nvGrpSpPr>
        <p:grpSpPr>
          <a:xfrm>
            <a:off x="460713" y="1196752"/>
            <a:ext cx="5221954" cy="4774594"/>
            <a:chOff x="460713" y="1196752"/>
            <a:chExt cx="5221954" cy="477459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4341A0-7177-4B46-951D-3C7664EE8404}"/>
                </a:ext>
              </a:extLst>
            </p:cNvPr>
            <p:cNvSpPr/>
            <p:nvPr/>
          </p:nvSpPr>
          <p:spPr>
            <a:xfrm>
              <a:off x="460713" y="1196752"/>
              <a:ext cx="522195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EBD71C-6D1C-9D4E-99E0-17240064D9FE}"/>
                </a:ext>
              </a:extLst>
            </p:cNvPr>
            <p:cNvSpPr/>
            <p:nvPr/>
          </p:nvSpPr>
          <p:spPr>
            <a:xfrm>
              <a:off x="460713" y="1916831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Several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different object types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AEBE64-27C7-5041-A28E-CA76DA83A40E}"/>
                </a:ext>
              </a:extLst>
            </p:cNvPr>
            <p:cNvSpPr/>
            <p:nvPr/>
          </p:nvSpPr>
          <p:spPr>
            <a:xfrm>
              <a:off x="460713" y="3028309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Implicit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NAs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1FE57A-AF30-334E-9844-4B250795AC03}"/>
                </a:ext>
              </a:extLst>
            </p:cNvPr>
            <p:cNvSpPr/>
            <p:nvPr/>
          </p:nvSpPr>
          <p:spPr>
            <a:xfrm>
              <a:off x="460713" y="5251266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Extreme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outliers for rentals </a:t>
              </a:r>
              <a:r>
                <a:rPr lang="en-US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644C26-C099-F84B-A3C7-41E3AF75901B}"/>
                </a:ext>
              </a:extLst>
            </p:cNvPr>
            <p:cNvSpPr/>
            <p:nvPr/>
          </p:nvSpPr>
          <p:spPr>
            <a:xfrm>
              <a:off x="460713" y="4139787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 error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square_meters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7E42D-9D8E-D44F-A9B7-2BEB2E4AD6C3}"/>
              </a:ext>
            </a:extLst>
          </p:cNvPr>
          <p:cNvGrpSpPr/>
          <p:nvPr/>
        </p:nvGrpSpPr>
        <p:grpSpPr>
          <a:xfrm>
            <a:off x="6509335" y="1196752"/>
            <a:ext cx="5221954" cy="4769685"/>
            <a:chOff x="6509335" y="1196752"/>
            <a:chExt cx="5221954" cy="47696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AF1F8C-7A09-FF42-82D4-879A24E3B405}"/>
                </a:ext>
              </a:extLst>
            </p:cNvPr>
            <p:cNvSpPr/>
            <p:nvPr/>
          </p:nvSpPr>
          <p:spPr>
            <a:xfrm>
              <a:off x="6509335" y="1196752"/>
              <a:ext cx="522195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Solution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445A7E8-3384-8841-94EE-A19D48486DD5}"/>
                </a:ext>
              </a:extLst>
            </p:cNvPr>
            <p:cNvSpPr/>
            <p:nvPr/>
          </p:nvSpPr>
          <p:spPr>
            <a:xfrm>
              <a:off x="6509335" y="1916831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on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[shared] apartments, houses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temporary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living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419B98-1442-3143-8913-A097774C3854}"/>
                </a:ext>
              </a:extLst>
            </p:cNvPr>
            <p:cNvSpPr/>
            <p:nvPr/>
          </p:nvSpPr>
          <p:spPr>
            <a:xfrm>
              <a:off x="6509335" y="3026673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explicit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for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= 0, sqm = 0, rooms = 0 or “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k.A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E09073C-C5DF-8342-A0F9-1691BEFA9027}"/>
                    </a:ext>
                  </a:extLst>
                </p:cNvPr>
                <p:cNvSpPr/>
                <p:nvPr/>
              </p:nvSpPr>
              <p:spPr>
                <a:xfrm>
                  <a:off x="6509335" y="5246357"/>
                  <a:ext cx="5221954" cy="7200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Rent/sqm &gt; 100, price &gt; 10k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actually for sale</a:t>
                  </a:r>
                </a:p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Price/sqm &lt; 250, price &lt; 10k </a:t>
                  </a:r>
                  <a14:m>
                    <m:oMath xmlns:m="http://schemas.openxmlformats.org/officeDocument/2006/math">
                      <m:r>
                        <a:rPr lang="de-D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actually rental</a:t>
                  </a: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E09073C-C5DF-8342-A0F9-1691BEFA90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9335" y="5246357"/>
                  <a:ext cx="5221954" cy="720080"/>
                </a:xfrm>
                <a:prstGeom prst="rect">
                  <a:avLst/>
                </a:prstGeom>
                <a:blipFill>
                  <a:blip r:embed="rId2"/>
                  <a:stretch>
                    <a:fillRect b="-8772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63AE1B3-B7E2-9D4B-909E-3A061C0A9CAB}"/>
                </a:ext>
              </a:extLst>
            </p:cNvPr>
            <p:cNvSpPr/>
            <p:nvPr/>
          </p:nvSpPr>
          <p:spPr>
            <a:xfrm>
              <a:off x="6509335" y="4136515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</a:t>
              </a:r>
              <a:r>
                <a:rPr lang="de-DE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outliers</a:t>
              </a:r>
              <a:r>
                <a:rPr lang="de-DE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99.9</a:t>
              </a:r>
              <a:r>
                <a:rPr lang="de-DE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percentile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7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6CD455-7B6C-0E42-AAB7-629A0D735B24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3D3C8-F2AB-A14D-B100-87C0BF6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B4E15-6242-D541-9199-7FA44EE8F4D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A725D-499F-764F-9716-299E65AF1CDB}"/>
                </a:ext>
              </a:extLst>
            </p:cNvPr>
            <p:cNvSpPr txBox="1"/>
            <p:nvPr/>
          </p:nvSpPr>
          <p:spPr>
            <a:xfrm>
              <a:off x="460713" y="332656"/>
              <a:ext cx="97462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33E258-DEC9-CA46-B975-07B9968A378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1E7D80-B840-1248-8795-D94E454F4315}"/>
              </a:ext>
            </a:extLst>
          </p:cNvPr>
          <p:cNvGrpSpPr/>
          <p:nvPr/>
        </p:nvGrpSpPr>
        <p:grpSpPr>
          <a:xfrm>
            <a:off x="465285" y="1091721"/>
            <a:ext cx="5209425" cy="373028"/>
            <a:chOff x="443052" y="1217076"/>
            <a:chExt cx="5209425" cy="3730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FCA00B-07CE-2248-A299-D311C44EEB3B}"/>
                </a:ext>
              </a:extLst>
            </p:cNvPr>
            <p:cNvSpPr txBox="1"/>
            <p:nvPr/>
          </p:nvSpPr>
          <p:spPr>
            <a:xfrm>
              <a:off x="443052" y="1217076"/>
              <a:ext cx="273472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Distributions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8729C5-C4AE-A240-8C24-C7AC25A0DDB1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0D4A56-E8DD-EC41-B11C-1732A1E0820A}"/>
              </a:ext>
            </a:extLst>
          </p:cNvPr>
          <p:cNvSpPr txBox="1"/>
          <p:nvPr/>
        </p:nvSpPr>
        <p:spPr>
          <a:xfrm>
            <a:off x="527125" y="1688950"/>
            <a:ext cx="51475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Even after data cleaning: skewed price distributions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794502-80AE-E143-A7B6-54EA4B0CB855}"/>
              </a:ext>
            </a:extLst>
          </p:cNvPr>
          <p:cNvGrpSpPr/>
          <p:nvPr/>
        </p:nvGrpSpPr>
        <p:grpSpPr>
          <a:xfrm>
            <a:off x="6517292" y="1088025"/>
            <a:ext cx="5209425" cy="373028"/>
            <a:chOff x="443052" y="1217076"/>
            <a:chExt cx="5209425" cy="3730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80E899-4629-BE4F-A3F3-6F6320065D82}"/>
                </a:ext>
              </a:extLst>
            </p:cNvPr>
            <p:cNvSpPr txBox="1"/>
            <p:nvPr/>
          </p:nvSpPr>
          <p:spPr>
            <a:xfrm>
              <a:off x="443052" y="1217076"/>
              <a:ext cx="208550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Size and Price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8122D6-87E4-044B-AF3E-CEE11745DAC2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9B3EEC2-FE83-6547-B5FF-15DF6434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7" y="2671733"/>
            <a:ext cx="5938662" cy="2969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C7F1D0-F7AB-E543-BF3E-CAB5E9704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92" y="2718413"/>
            <a:ext cx="4955295" cy="37164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7FE68E-B5AB-D945-B291-08F0A70D1D58}"/>
              </a:ext>
            </a:extLst>
          </p:cNvPr>
          <p:cNvSpPr txBox="1"/>
          <p:nvPr/>
        </p:nvSpPr>
        <p:spPr>
          <a:xfrm>
            <a:off x="6517292" y="1688950"/>
            <a:ext cx="520942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Somewhat linear trend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Private offers tend to have lower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4C070-9AA4-8F46-BC23-9B9803AEE8C2}"/>
                  </a:ext>
                </a:extLst>
              </p:cNvPr>
              <p:cNvSpPr/>
              <p:nvPr/>
            </p:nvSpPr>
            <p:spPr>
              <a:xfrm>
                <a:off x="2485697" y="5654632"/>
                <a:ext cx="3603417" cy="8842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Disclaimer for US people: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sSup>
                        <m:sSupPr>
                          <m:ctrlPr>
                            <a:rPr lang="de-D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≈10.7 </m:t>
                      </m:r>
                      <m:sSup>
                        <m:sSupPr>
                          <m:ctrl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🦶</m:t>
                          </m:r>
                        </m:e>
                        <m:sup>
                          <m:r>
                            <a:rPr lang="de-DE" sz="28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4C070-9AA4-8F46-BC23-9B9803AEE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97" y="5654632"/>
                <a:ext cx="3603417" cy="884280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8D7623-F8B6-1F46-AFB2-08D13AFCC676}"/>
              </a:ext>
            </a:extLst>
          </p:cNvPr>
          <p:cNvCxnSpPr>
            <a:cxnSpLocks/>
          </p:cNvCxnSpPr>
          <p:nvPr/>
        </p:nvCxnSpPr>
        <p:spPr>
          <a:xfrm>
            <a:off x="6089114" y="6280100"/>
            <a:ext cx="259917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3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A92B00-E17C-CF4C-817D-9C1DCCC829C7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3D3C8-F2AB-A14D-B100-87C0BF6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B4E15-6242-D541-9199-7FA44EE8F4D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A725D-499F-764F-9716-299E65AF1CDB}"/>
                </a:ext>
              </a:extLst>
            </p:cNvPr>
            <p:cNvSpPr txBox="1"/>
            <p:nvPr/>
          </p:nvSpPr>
          <p:spPr>
            <a:xfrm>
              <a:off x="460713" y="332656"/>
              <a:ext cx="610423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Modeling </a:t>
              </a:r>
              <a:r>
                <a:rPr lang="en-US" sz="36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(Non-hierarchical)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33E258-DEC9-CA46-B975-07B9968A378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2ED7D7-480B-CC43-B9BF-217F10FDB8D6}"/>
              </a:ext>
            </a:extLst>
          </p:cNvPr>
          <p:cNvSpPr txBox="1"/>
          <p:nvPr/>
        </p:nvSpPr>
        <p:spPr>
          <a:xfrm>
            <a:off x="9429052" y="426230"/>
            <a:ext cx="23019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339172-5C6C-984A-B4CA-A82FAE44F553}"/>
              </a:ext>
            </a:extLst>
          </p:cNvPr>
          <p:cNvGrpSpPr/>
          <p:nvPr/>
        </p:nvGrpSpPr>
        <p:grpSpPr>
          <a:xfrm>
            <a:off x="460713" y="1089549"/>
            <a:ext cx="5209425" cy="373028"/>
            <a:chOff x="443052" y="121707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7CF7EC-6E1C-6F42-A95D-C99224F414C9}"/>
                </a:ext>
              </a:extLst>
            </p:cNvPr>
            <p:cNvSpPr txBox="1"/>
            <p:nvPr/>
          </p:nvSpPr>
          <p:spPr>
            <a:xfrm>
              <a:off x="443052" y="1217076"/>
              <a:ext cx="373660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Log(price) ~ mean effects</a:t>
              </a:r>
              <a:endPara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BA401E-B7D9-784B-A59A-4C74F077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3D2FE-7D42-0445-A223-B648948A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42" y="1935061"/>
            <a:ext cx="4555167" cy="2162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FF212-04A9-BA49-A9A0-6C9795019E4C}"/>
                  </a:ext>
                </a:extLst>
              </p:cNvPr>
              <p:cNvSpPr txBox="1"/>
              <p:nvPr/>
            </p:nvSpPr>
            <p:spPr>
              <a:xfrm>
                <a:off x="2270931" y="1574133"/>
                <a:ext cx="15713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≈0.656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FF212-04A9-BA49-A9A0-6C9795019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31" y="1574133"/>
                <a:ext cx="1571328" cy="369332"/>
              </a:xfrm>
              <a:prstGeom prst="rect">
                <a:avLst/>
              </a:prstGeom>
              <a:blipFill>
                <a:blip r:embed="rId3"/>
                <a:stretch>
                  <a:fillRect l="-4032" r="-4032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8BCC01-5C2C-8B48-9073-D7D7854AF676}"/>
              </a:ext>
            </a:extLst>
          </p:cNvPr>
          <p:cNvSpPr txBox="1"/>
          <p:nvPr/>
        </p:nvSpPr>
        <p:spPr>
          <a:xfrm>
            <a:off x="460713" y="4132204"/>
            <a:ext cx="519176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After removing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21 influential points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assumptions are satisfied…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 except for normality in the tails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5E3DC6-416C-CF4C-8A00-2CE50875289D}"/>
              </a:ext>
            </a:extLst>
          </p:cNvPr>
          <p:cNvGrpSpPr/>
          <p:nvPr/>
        </p:nvGrpSpPr>
        <p:grpSpPr>
          <a:xfrm>
            <a:off x="2261120" y="5226676"/>
            <a:ext cx="1590948" cy="1485113"/>
            <a:chOff x="400596" y="5209019"/>
            <a:chExt cx="1590948" cy="14851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9B7340-3008-DB4B-9D21-05F08FD7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596" y="5209019"/>
              <a:ext cx="1590948" cy="148511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F55A07-4A34-364E-8135-341FED333EF5}"/>
                </a:ext>
              </a:extLst>
            </p:cNvPr>
            <p:cNvSpPr txBox="1"/>
            <p:nvPr/>
          </p:nvSpPr>
          <p:spPr>
            <a:xfrm>
              <a:off x="1610070" y="6217744"/>
              <a:ext cx="30777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☹️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BE2501-5E9E-1743-A180-41BFC0B89802}"/>
              </a:ext>
            </a:extLst>
          </p:cNvPr>
          <p:cNvGrpSpPr/>
          <p:nvPr/>
        </p:nvGrpSpPr>
        <p:grpSpPr>
          <a:xfrm>
            <a:off x="6521539" y="4867030"/>
            <a:ext cx="5209425" cy="369332"/>
            <a:chOff x="443052" y="1230458"/>
            <a:chExt cx="520942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754D0-B3DB-FC47-B6D5-A384BBE518A9}"/>
                    </a:ext>
                  </a:extLst>
                </p:cNvPr>
                <p:cNvSpPr txBox="1"/>
                <p:nvPr/>
              </p:nvSpPr>
              <p:spPr>
                <a:xfrm>
                  <a:off x="451561" y="1230458"/>
                  <a:ext cx="37574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2400" b="1" dirty="0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Sqm </a:t>
                  </a:r>
                  <a14:m>
                    <m:oMath xmlns:m="http://schemas.openxmlformats.org/officeDocument/2006/math">
                      <m:r>
                        <a:rPr lang="de-DE" sz="2400" b="1" i="1" smtClean="0">
                          <a:solidFill>
                            <a:srgbClr val="03529B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</m:oMath>
                  </a14:m>
                  <a:r>
                    <a:rPr lang="en-US" sz="2400" b="1" dirty="0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Rooms Interaction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754D0-B3DB-FC47-B6D5-A384BBE51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61" y="1230458"/>
                  <a:ext cx="375743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51" t="-26667" r="-3704" b="-4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3CC7BD-1AA7-4748-A558-4E03B584E6D8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1213E2-6C05-0D4F-91B2-560495E38BD0}"/>
                  </a:ext>
                </a:extLst>
              </p:cNvPr>
              <p:cNvSpPr txBox="1"/>
              <p:nvPr/>
            </p:nvSpPr>
            <p:spPr>
              <a:xfrm>
                <a:off x="6530048" y="5341928"/>
                <a:ext cx="519176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Performs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significantly better 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(high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?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1213E2-6C05-0D4F-91B2-560495E38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048" y="5341928"/>
                <a:ext cx="5191763" cy="738664"/>
              </a:xfrm>
              <a:prstGeom prst="rect">
                <a:avLst/>
              </a:prstGeom>
              <a:blipFill>
                <a:blip r:embed="rId6"/>
                <a:stretch>
                  <a:fillRect l="-3415" t="-11864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F6087E68-5160-284C-9DA6-EF2011C1F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682761"/>
            <a:ext cx="5821128" cy="291056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6BA9E83-F2FE-9245-BF1A-49A6E17FF3E5}"/>
              </a:ext>
            </a:extLst>
          </p:cNvPr>
          <p:cNvGrpSpPr/>
          <p:nvPr/>
        </p:nvGrpSpPr>
        <p:grpSpPr>
          <a:xfrm>
            <a:off x="6521539" y="1093245"/>
            <a:ext cx="5209425" cy="369332"/>
            <a:chOff x="443052" y="1230458"/>
            <a:chExt cx="5209425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2EFEF8-71FD-4243-81D3-A1FAD7A1C90E}"/>
                </a:ext>
              </a:extLst>
            </p:cNvPr>
            <p:cNvSpPr txBox="1"/>
            <p:nvPr/>
          </p:nvSpPr>
          <p:spPr>
            <a:xfrm>
              <a:off x="451561" y="1230458"/>
              <a:ext cx="216886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 Plot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3A25C8-1119-3346-B59A-785EA0C60B9F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098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A92B00-E17C-CF4C-817D-9C1DCCC829C7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3D3C8-F2AB-A14D-B100-87C0BF6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B4E15-6242-D541-9199-7FA44EE8F4D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A725D-499F-764F-9716-299E65AF1CDB}"/>
                </a:ext>
              </a:extLst>
            </p:cNvPr>
            <p:cNvSpPr txBox="1"/>
            <p:nvPr/>
          </p:nvSpPr>
          <p:spPr>
            <a:xfrm>
              <a:off x="460713" y="332656"/>
              <a:ext cx="510396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Modeling </a:t>
              </a:r>
              <a:r>
                <a:rPr lang="en-US" sz="36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(Hierarchical)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33E258-DEC9-CA46-B975-07B9968A378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2ED7D7-480B-CC43-B9BF-217F10FDB8D6}"/>
              </a:ext>
            </a:extLst>
          </p:cNvPr>
          <p:cNvSpPr txBox="1"/>
          <p:nvPr/>
        </p:nvSpPr>
        <p:spPr>
          <a:xfrm>
            <a:off x="9581176" y="418870"/>
            <a:ext cx="21095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339172-5C6C-984A-B4CA-A82FAE44F553}"/>
              </a:ext>
            </a:extLst>
          </p:cNvPr>
          <p:cNvGrpSpPr/>
          <p:nvPr/>
        </p:nvGrpSpPr>
        <p:grpSpPr>
          <a:xfrm>
            <a:off x="460712" y="1012072"/>
            <a:ext cx="6136295" cy="373028"/>
            <a:chOff x="443052" y="1217076"/>
            <a:chExt cx="6136295" cy="3730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7CF7EC-6E1C-6F42-A95D-C99224F414C9}"/>
                    </a:ext>
                  </a:extLst>
                </p:cNvPr>
                <p:cNvSpPr txBox="1"/>
                <p:nvPr/>
              </p:nvSpPr>
              <p:spPr>
                <a:xfrm>
                  <a:off x="443052" y="1217076"/>
                  <a:ext cx="613629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2400" b="1" dirty="0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Log(price) ~ mean effects + sqm </a:t>
                  </a:r>
                  <a14:m>
                    <m:oMath xmlns:m="http://schemas.openxmlformats.org/officeDocument/2006/math">
                      <m:r>
                        <a:rPr lang="de-DE" sz="2400" b="1" i="1" smtClean="0">
                          <a:solidFill>
                            <a:srgbClr val="03529B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</m:oMath>
                  </a14:m>
                  <a:r>
                    <a:rPr lang="en-US" sz="2400" b="1" dirty="0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rooms</a:t>
                  </a:r>
                  <a:endParaRPr lang="en-US" sz="24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7CF7EC-6E1C-6F42-A95D-C99224F41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52" y="1217076"/>
                  <a:ext cx="613629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099" t="-23333" r="-620" b="-4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BA401E-B7D9-784B-A59A-4C74F077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995327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BA9E83-F2FE-9245-BF1A-49A6E17FF3E5}"/>
              </a:ext>
            </a:extLst>
          </p:cNvPr>
          <p:cNvGrpSpPr/>
          <p:nvPr/>
        </p:nvGrpSpPr>
        <p:grpSpPr>
          <a:xfrm>
            <a:off x="7032104" y="1012072"/>
            <a:ext cx="4698860" cy="369332"/>
            <a:chOff x="443052" y="1230458"/>
            <a:chExt cx="5209425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2EFEF8-71FD-4243-81D3-A1FAD7A1C90E}"/>
                </a:ext>
              </a:extLst>
            </p:cNvPr>
            <p:cNvSpPr txBox="1"/>
            <p:nvPr/>
          </p:nvSpPr>
          <p:spPr>
            <a:xfrm>
              <a:off x="451561" y="1230458"/>
              <a:ext cx="216886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 Plot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3A25C8-1119-3346-B59A-785EA0C60B9F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913E8B-919A-334F-90A7-F287D3D7DCA1}"/>
              </a:ext>
            </a:extLst>
          </p:cNvPr>
          <p:cNvSpPr txBox="1"/>
          <p:nvPr/>
        </p:nvSpPr>
        <p:spPr>
          <a:xfrm>
            <a:off x="460713" y="1550394"/>
            <a:ext cx="59929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 slopes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zip codes yields a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significantly better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305EEE-F60C-D240-AA47-6C9862AF5DF3}"/>
              </a:ext>
            </a:extLst>
          </p:cNvPr>
          <p:cNvSpPr txBox="1"/>
          <p:nvPr/>
        </p:nvSpPr>
        <p:spPr>
          <a:xfrm>
            <a:off x="7032105" y="1550394"/>
            <a:ext cx="46988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Pretty much the same…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E7A5A0-B8B6-BB46-901B-B1524CB20B24}"/>
              </a:ext>
            </a:extLst>
          </p:cNvPr>
          <p:cNvGrpSpPr/>
          <p:nvPr/>
        </p:nvGrpSpPr>
        <p:grpSpPr>
          <a:xfrm>
            <a:off x="460712" y="2547141"/>
            <a:ext cx="5995327" cy="373028"/>
            <a:chOff x="443052" y="1217076"/>
            <a:chExt cx="5995327" cy="37302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608776-A0B8-2F4E-AC4F-4D7F54FFCA52}"/>
                </a:ext>
              </a:extLst>
            </p:cNvPr>
            <p:cNvSpPr txBox="1"/>
            <p:nvPr/>
          </p:nvSpPr>
          <p:spPr>
            <a:xfrm>
              <a:off x="443052" y="1217076"/>
              <a:ext cx="261770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</a:t>
              </a:r>
              <a:r>
                <a:rPr lang="de-DE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Property</a:t>
              </a:r>
              <a:endPara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3CDD8-8A71-C149-8540-532B664129C6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995327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DC8A4A1-382D-424D-82CC-459C8B022235}"/>
              </a:ext>
            </a:extLst>
          </p:cNvPr>
          <p:cNvSpPr txBox="1"/>
          <p:nvPr/>
        </p:nvSpPr>
        <p:spPr>
          <a:xfrm>
            <a:off x="460712" y="3136577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54BCD9-D817-CC49-9706-7CF0ADA921C3}"/>
              </a:ext>
            </a:extLst>
          </p:cNvPr>
          <p:cNvSpPr txBox="1"/>
          <p:nvPr/>
        </p:nvSpPr>
        <p:spPr>
          <a:xfrm>
            <a:off x="2963047" y="3505909"/>
            <a:ext cx="41036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4473C0-5374-864B-8F5C-51D59839D09A}"/>
              </a:ext>
            </a:extLst>
          </p:cNvPr>
          <p:cNvSpPr txBox="1"/>
          <p:nvPr/>
        </p:nvSpPr>
        <p:spPr>
          <a:xfrm>
            <a:off x="5532709" y="3136577"/>
            <a:ext cx="923330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🏠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E0FB79-A791-EC49-B8E9-13EC1B5C0A33}"/>
              </a:ext>
            </a:extLst>
          </p:cNvPr>
          <p:cNvGrpSpPr/>
          <p:nvPr/>
        </p:nvGrpSpPr>
        <p:grpSpPr>
          <a:xfrm>
            <a:off x="458316" y="4113200"/>
            <a:ext cx="5997722" cy="2316166"/>
            <a:chOff x="458316" y="4113200"/>
            <a:chExt cx="5997722" cy="231616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E962279-DBA7-7244-B6B3-513F56055868}"/>
                </a:ext>
              </a:extLst>
            </p:cNvPr>
            <p:cNvSpPr/>
            <p:nvPr/>
          </p:nvSpPr>
          <p:spPr>
            <a:xfrm>
              <a:off x="460711" y="4113200"/>
              <a:ext cx="5995327" cy="369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object_type</a:t>
              </a:r>
              <a:r>
                <a: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APARTMENT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AF2341-78C3-CA47-BF4A-E92162F28270}"/>
                </a:ext>
              </a:extLst>
            </p:cNvPr>
            <p:cNvSpPr/>
            <p:nvPr/>
          </p:nvSpPr>
          <p:spPr>
            <a:xfrm>
              <a:off x="458317" y="4599911"/>
              <a:ext cx="5995327" cy="369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private_offer</a:t>
              </a:r>
              <a:r>
                <a: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D70596-B7B2-A242-8BA3-64C60952352F}"/>
                </a:ext>
              </a:extLst>
            </p:cNvPr>
            <p:cNvSpPr/>
            <p:nvPr/>
          </p:nvSpPr>
          <p:spPr>
            <a:xfrm>
              <a:off x="458316" y="5086622"/>
              <a:ext cx="5995327" cy="369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rooms = 3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0EEAA9B-F395-ED4B-B14B-C43C8070BC19}"/>
                </a:ext>
              </a:extLst>
            </p:cNvPr>
            <p:cNvSpPr/>
            <p:nvPr/>
          </p:nvSpPr>
          <p:spPr>
            <a:xfrm>
              <a:off x="458316" y="5573333"/>
              <a:ext cx="5995326" cy="3693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square_meters</a:t>
              </a:r>
              <a:r>
                <a:rPr lang="en-US" dirty="0">
                  <a:solidFill>
                    <a:schemeClr val="tx1"/>
                  </a:solidFill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 = 65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97E88ED-0A87-2C48-90C2-4DB6FB3E0FFB}"/>
                </a:ext>
              </a:extLst>
            </p:cNvPr>
            <p:cNvGrpSpPr/>
            <p:nvPr/>
          </p:nvGrpSpPr>
          <p:grpSpPr>
            <a:xfrm>
              <a:off x="458316" y="6060044"/>
              <a:ext cx="5995326" cy="369322"/>
              <a:chOff x="458316" y="6060044"/>
              <a:chExt cx="5995326" cy="369322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4629D1-4E85-B044-8C0E-AB561283A50D}"/>
                  </a:ext>
                </a:extLst>
              </p:cNvPr>
              <p:cNvSpPr/>
              <p:nvPr/>
            </p:nvSpPr>
            <p:spPr>
              <a:xfrm>
                <a:off x="458316" y="6060044"/>
                <a:ext cx="2915100" cy="369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zip = </a:t>
                </a:r>
                <a:r>
                  <a:rPr lang="en-US" b="1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13059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91F2BF-7B14-4241-AB58-73394F64810A}"/>
                  </a:ext>
                </a:extLst>
              </p:cNvPr>
              <p:cNvSpPr/>
              <p:nvPr/>
            </p:nvSpPr>
            <p:spPr>
              <a:xfrm>
                <a:off x="3538542" y="6060044"/>
                <a:ext cx="2915100" cy="369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zip = </a:t>
                </a:r>
                <a:r>
                  <a:rPr lang="en-US" b="1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10117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26B0C7A-1357-334E-9E72-182EF0FF8AAC}"/>
              </a:ext>
            </a:extLst>
          </p:cNvPr>
          <p:cNvGrpSpPr/>
          <p:nvPr/>
        </p:nvGrpSpPr>
        <p:grpSpPr>
          <a:xfrm>
            <a:off x="7032105" y="2542272"/>
            <a:ext cx="4658624" cy="373028"/>
            <a:chOff x="443052" y="1217076"/>
            <a:chExt cx="5995327" cy="37302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E0BFC4-F443-F744-8360-593EC9798301}"/>
                </a:ext>
              </a:extLst>
            </p:cNvPr>
            <p:cNvSpPr txBox="1"/>
            <p:nvPr/>
          </p:nvSpPr>
          <p:spPr>
            <a:xfrm>
              <a:off x="443052" y="1217076"/>
              <a:ext cx="193505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de-DE" sz="2400" b="1" dirty="0" err="1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  <a:endPara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91F6584-F9BB-5C48-8F1E-C2EE138127A5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995327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377AD75E-202E-7E4D-AD34-2188D9AF6E3C}"/>
              </a:ext>
            </a:extLst>
          </p:cNvPr>
          <p:cNvSpPr/>
          <p:nvPr/>
        </p:nvSpPr>
        <p:spPr>
          <a:xfrm>
            <a:off x="7038902" y="3164828"/>
            <a:ext cx="1982324" cy="3693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zip = </a:t>
            </a:r>
            <a:r>
              <a:rPr lang="en-US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13059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7E1353-7381-3B41-96B4-FC1C499211C8}"/>
              </a:ext>
            </a:extLst>
          </p:cNvPr>
          <p:cNvSpPr/>
          <p:nvPr/>
        </p:nvSpPr>
        <p:spPr>
          <a:xfrm>
            <a:off x="9708404" y="3162795"/>
            <a:ext cx="1982324" cy="369322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zip = </a:t>
            </a:r>
            <a:r>
              <a:rPr lang="en-US" b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10117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46603A-7025-5F4C-8BF8-37EF73791539}"/>
              </a:ext>
            </a:extLst>
          </p:cNvPr>
          <p:cNvSpPr txBox="1"/>
          <p:nvPr/>
        </p:nvSpPr>
        <p:spPr>
          <a:xfrm>
            <a:off x="7416283" y="4113200"/>
            <a:ext cx="11990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420.80 €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05A49F-5C5D-9541-A160-0804590A151A}"/>
              </a:ext>
            </a:extLst>
          </p:cNvPr>
          <p:cNvSpPr txBox="1"/>
          <p:nvPr/>
        </p:nvSpPr>
        <p:spPr>
          <a:xfrm>
            <a:off x="10068175" y="4113200"/>
            <a:ext cx="135357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1122.49 €</a:t>
            </a:r>
          </a:p>
        </p:txBody>
      </p:sp>
      <p:pic>
        <p:nvPicPr>
          <p:cNvPr id="43" name="Graphic 42" descr="Arrow Down with solid fill">
            <a:extLst>
              <a:ext uri="{FF2B5EF4-FFF2-40B4-BE49-F238E27FC236}">
                <a16:creationId xmlns:a16="http://schemas.microsoft.com/office/drawing/2014/main" id="{AD5C0D0D-259B-A64E-A52A-12FE1944A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184" y="3649200"/>
            <a:ext cx="452081" cy="452081"/>
          </a:xfrm>
          <a:prstGeom prst="rect">
            <a:avLst/>
          </a:prstGeom>
        </p:spPr>
      </p:pic>
      <p:pic>
        <p:nvPicPr>
          <p:cNvPr id="47" name="Graphic 46" descr="Arrow Down with solid fill">
            <a:extLst>
              <a:ext uri="{FF2B5EF4-FFF2-40B4-BE49-F238E27FC236}">
                <a16:creationId xmlns:a16="http://schemas.microsoft.com/office/drawing/2014/main" id="{784DF23A-5E53-C447-9184-7E441541E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9911" y="3626169"/>
            <a:ext cx="452081" cy="4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51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42655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Let’s google that…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5611BB-3075-9647-BDDE-94A05EFD1DEC}"/>
              </a:ext>
            </a:extLst>
          </p:cNvPr>
          <p:cNvGrpSpPr/>
          <p:nvPr/>
        </p:nvGrpSpPr>
        <p:grpSpPr>
          <a:xfrm>
            <a:off x="460713" y="1288970"/>
            <a:ext cx="4896545" cy="4136033"/>
            <a:chOff x="479376" y="1021154"/>
            <a:chExt cx="4896545" cy="4136033"/>
          </a:xfrm>
        </p:grpSpPr>
        <p:pic>
          <p:nvPicPr>
            <p:cNvPr id="8" name="Picture 2" descr="3-Zimmer Wohnung zu vermieten, Woldegker Str. 20, 13059 Berlin | Mapio.net">
              <a:extLst>
                <a:ext uri="{FF2B5EF4-FFF2-40B4-BE49-F238E27FC236}">
                  <a16:creationId xmlns:a16="http://schemas.microsoft.com/office/drawing/2014/main" id="{3B0111CD-BB4B-8B46-8275-B88204456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04"/>
            <a:stretch/>
          </p:blipFill>
          <p:spPr bwMode="auto">
            <a:xfrm>
              <a:off x="479376" y="1594208"/>
              <a:ext cx="4896544" cy="356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907DC6-0A0D-2043-95A3-8F071286522A}"/>
                </a:ext>
              </a:extLst>
            </p:cNvPr>
            <p:cNvGrpSpPr/>
            <p:nvPr/>
          </p:nvGrpSpPr>
          <p:grpSpPr>
            <a:xfrm>
              <a:off x="479377" y="1021154"/>
              <a:ext cx="4896544" cy="373028"/>
              <a:chOff x="443052" y="1217076"/>
              <a:chExt cx="5209425" cy="37302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1F243-57EF-FB4A-9461-1BE2B0D65C3C}"/>
                  </a:ext>
                </a:extLst>
              </p:cNvPr>
              <p:cNvSpPr txBox="1"/>
              <p:nvPr/>
            </p:nvSpPr>
            <p:spPr>
              <a:xfrm>
                <a:off x="443052" y="1217076"/>
                <a:ext cx="4924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Berlin </a:t>
                </a:r>
                <a:r>
                  <a:rPr lang="en-US" sz="2400" b="1" dirty="0" err="1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Hohenschönhausen</a:t>
                </a:r>
                <a:r>
                  <a:rPr lang="en-US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13059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FCD1243-2D38-5743-9A46-A824B8595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52" y="1590104"/>
                <a:ext cx="5209425" cy="0"/>
              </a:xfrm>
              <a:prstGeom prst="line">
                <a:avLst/>
              </a:prstGeom>
              <a:ln w="28575">
                <a:solidFill>
                  <a:srgbClr val="0352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374AC4-D268-614D-86FA-FC5910706301}"/>
              </a:ext>
            </a:extLst>
          </p:cNvPr>
          <p:cNvGrpSpPr/>
          <p:nvPr/>
        </p:nvGrpSpPr>
        <p:grpSpPr>
          <a:xfrm>
            <a:off x="5970655" y="1294316"/>
            <a:ext cx="5760631" cy="4097223"/>
            <a:chOff x="6127521" y="987954"/>
            <a:chExt cx="5760631" cy="4097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CDD839-4416-0C41-9C16-7A89B21940A0}"/>
                </a:ext>
              </a:extLst>
            </p:cNvPr>
            <p:cNvGrpSpPr/>
            <p:nvPr/>
          </p:nvGrpSpPr>
          <p:grpSpPr>
            <a:xfrm>
              <a:off x="6127521" y="987954"/>
              <a:ext cx="5760631" cy="373028"/>
              <a:chOff x="443052" y="1217076"/>
              <a:chExt cx="5209425" cy="3730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A98291-3F08-7441-91E7-2129005F50D5}"/>
                  </a:ext>
                </a:extLst>
              </p:cNvPr>
              <p:cNvSpPr txBox="1"/>
              <p:nvPr/>
            </p:nvSpPr>
            <p:spPr>
              <a:xfrm>
                <a:off x="443052" y="1217076"/>
                <a:ext cx="26856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Berlin Mitte, 10117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5CC8FA0-5137-BD4F-9BB7-28F5FE057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52" y="1590104"/>
                <a:ext cx="5209425" cy="0"/>
              </a:xfrm>
              <a:prstGeom prst="line">
                <a:avLst/>
              </a:prstGeom>
              <a:ln w="28575">
                <a:solidFill>
                  <a:srgbClr val="0352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4" descr="Berlin Properties: Mitte - Guthmann Estate">
              <a:extLst>
                <a:ext uri="{FF2B5EF4-FFF2-40B4-BE49-F238E27FC236}">
                  <a16:creationId xmlns:a16="http://schemas.microsoft.com/office/drawing/2014/main" id="{D6CB0B6E-4AFE-0D4D-B971-2767D619F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521" y="1628798"/>
              <a:ext cx="5760631" cy="345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900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0B8E47FC-7D2F-7D45-A160-C4814F959E98}" vid="{464B59C9-4F8E-C946-84FB-E3EE7BB86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2490</TotalTime>
  <Words>435</Words>
  <Application>Microsoft Macintosh PowerPoint</Application>
  <PresentationFormat>Widescreen</PresentationFormat>
  <Paragraphs>107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Menlo</vt:lpstr>
      <vt:lpstr>Office Theme</vt:lpstr>
      <vt:lpstr>The Berlin Real Estate Market: What Drives Prices?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Wilksch</dc:creator>
  <cp:lastModifiedBy>Stephan Wilksch</cp:lastModifiedBy>
  <cp:revision>85</cp:revision>
  <dcterms:created xsi:type="dcterms:W3CDTF">2021-09-27T17:03:07Z</dcterms:created>
  <dcterms:modified xsi:type="dcterms:W3CDTF">2021-11-20T22:26:50Z</dcterms:modified>
</cp:coreProperties>
</file>